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7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906F737-A57D-414E-994F-C9D4234D726A}" type="datetimeFigureOut">
              <a:rPr lang="tr-TR" smtClean="0"/>
              <a:t>12.04.2016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308075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06F737-A57D-414E-994F-C9D4234D726A}" type="datetimeFigureOut">
              <a:rPr lang="tr-TR" smtClean="0"/>
              <a:t>12.04.2016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5743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06F737-A57D-414E-994F-C9D4234D726A}" type="datetimeFigureOut">
              <a:rPr lang="tr-TR" smtClean="0"/>
              <a:t>12.04.2016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240402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06F737-A57D-414E-994F-C9D4234D726A}" type="datetimeFigureOut">
              <a:rPr lang="tr-TR" smtClean="0"/>
              <a:t>12.04.2016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338275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906F737-A57D-414E-994F-C9D4234D726A}" type="datetimeFigureOut">
              <a:rPr lang="tr-TR" smtClean="0"/>
              <a:t>12.04.2016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407253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906F737-A57D-414E-994F-C9D4234D726A}" type="datetimeFigureOut">
              <a:rPr lang="tr-TR" smtClean="0"/>
              <a:t>12.04.2016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154813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906F737-A57D-414E-994F-C9D4234D726A}" type="datetimeFigureOut">
              <a:rPr lang="tr-TR" smtClean="0"/>
              <a:t>12.04.2016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395247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906F737-A57D-414E-994F-C9D4234D726A}" type="datetimeFigureOut">
              <a:rPr lang="tr-TR" smtClean="0"/>
              <a:t>12.04.2016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125640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906F737-A57D-414E-994F-C9D4234D726A}" type="datetimeFigureOut">
              <a:rPr lang="tr-TR" smtClean="0"/>
              <a:t>12.04.2016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354001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06F737-A57D-414E-994F-C9D4234D726A}" type="datetimeFigureOut">
              <a:rPr lang="tr-TR" smtClean="0"/>
              <a:t>12.04.2016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365188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06F737-A57D-414E-994F-C9D4234D726A}" type="datetimeFigureOut">
              <a:rPr lang="tr-TR" smtClean="0"/>
              <a:t>12.04.2016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8C09DC-7F86-44B8-B15D-C10E71833E69}" type="slidenum">
              <a:rPr lang="tr-TR" smtClean="0"/>
              <a:t>‹#›</a:t>
            </a:fld>
            <a:endParaRPr lang="tr-TR"/>
          </a:p>
        </p:txBody>
      </p:sp>
    </p:spTree>
    <p:extLst>
      <p:ext uri="{BB962C8B-B14F-4D97-AF65-F5344CB8AC3E}">
        <p14:creationId xmlns:p14="http://schemas.microsoft.com/office/powerpoint/2010/main" val="66995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t="-44000" b="-44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6F737-A57D-414E-994F-C9D4234D726A}" type="datetimeFigureOut">
              <a:rPr lang="tr-TR" smtClean="0"/>
              <a:t>12.04.2016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09DC-7F86-44B8-B15D-C10E71833E69}" type="slidenum">
              <a:rPr lang="tr-TR" smtClean="0"/>
              <a:t>‹#›</a:t>
            </a:fld>
            <a:endParaRPr lang="tr-TR"/>
          </a:p>
        </p:txBody>
      </p:sp>
    </p:spTree>
    <p:extLst>
      <p:ext uri="{BB962C8B-B14F-4D97-AF65-F5344CB8AC3E}">
        <p14:creationId xmlns:p14="http://schemas.microsoft.com/office/powerpoint/2010/main" val="410636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microsoft.com/office/2007/relationships/hdphoto" Target="../media/hdphoto11.wdp"/></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6.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eoyo.meb.gov.tr/Login.aspx"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8.wdp"/><Relationship Id="rId4" Type="http://schemas.openxmlformats.org/officeDocument/2006/relationships/image" Target="../media/image11.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35596" y="1700808"/>
            <a:ext cx="7272808" cy="1470025"/>
          </a:xfrm>
        </p:spPr>
        <p:txBody>
          <a:bodyPr>
            <a:normAutofit fontScale="90000"/>
          </a:bodyPr>
          <a:lstStyle/>
          <a:p>
            <a:r>
              <a:rPr lang="tr-TR" dirty="0"/>
              <a:t/>
            </a:r>
            <a:br>
              <a:rPr lang="tr-TR" dirty="0"/>
            </a:br>
            <a:r>
              <a:rPr lang="tr-TR" dirty="0"/>
              <a:t> </a:t>
            </a:r>
            <a:r>
              <a:rPr lang="tr-TR" b="1" dirty="0" smtClean="0">
                <a:effectLst>
                  <a:outerShdw blurRad="38100" dist="38100" dir="2700000" algn="tl">
                    <a:srgbClr val="000000">
                      <a:alpha val="43137"/>
                    </a:srgbClr>
                  </a:outerShdw>
                </a:effectLst>
              </a:rPr>
              <a:t>EĞİTİM VE ÖĞRETİMDE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YENİLİKÇİLİK ÖDÜLLERİ </a:t>
            </a:r>
            <a:endParaRPr lang="tr-TR"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3108" y="4381177"/>
            <a:ext cx="1917785" cy="1800000"/>
          </a:xfrm>
          <a:prstGeom prst="rect">
            <a:avLst/>
          </a:prstGeom>
        </p:spPr>
      </p:pic>
      <p:pic>
        <p:nvPicPr>
          <p:cNvPr id="6" name="Resim 5"/>
          <p:cNvPicPr>
            <a:picLocks noChangeAspect="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9375" t="5884" r="7397" b="12548"/>
          <a:stretch/>
        </p:blipFill>
        <p:spPr>
          <a:xfrm>
            <a:off x="3575584" y="332656"/>
            <a:ext cx="1992832" cy="1872000"/>
          </a:xfrm>
          <a:prstGeom prst="rect">
            <a:avLst/>
          </a:prstGeom>
        </p:spPr>
      </p:pic>
      <p:sp>
        <p:nvSpPr>
          <p:cNvPr id="7" name="Dikdörtgen 6"/>
          <p:cNvSpPr/>
          <p:nvPr/>
        </p:nvSpPr>
        <p:spPr>
          <a:xfrm>
            <a:off x="764475" y="3501008"/>
            <a:ext cx="761504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7200" b="1" spc="50" dirty="0" smtClean="0">
                <a:ln w="11430"/>
                <a:solidFill>
                  <a:schemeClr val="tx2">
                    <a:lumMod val="75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HOŞGELDİNİZ</a:t>
            </a:r>
            <a:endParaRPr lang="tr-TR" sz="7200" b="1" spc="50" dirty="0">
              <a:ln w="11430"/>
              <a:solidFill>
                <a:schemeClr val="tx2">
                  <a:lumMod val="75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5005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39752" y="260648"/>
            <a:ext cx="6516216" cy="1754326"/>
          </a:xfrm>
          <a:prstGeom prst="rect">
            <a:avLst/>
          </a:prstGeom>
        </p:spPr>
        <p:txBody>
          <a:bodyPr wrap="square">
            <a:spAutoFit/>
          </a:bodyPr>
          <a:lstStyle/>
          <a:p>
            <a:r>
              <a:rPr lang="tr-TR" b="1" dirty="0"/>
              <a:t>Bireysel ve Kurumsal Başvuru (MEBBİS kullanıcıları) </a:t>
            </a:r>
            <a:endParaRPr lang="tr-TR" dirty="0"/>
          </a:p>
          <a:p>
            <a:r>
              <a:rPr lang="tr-TR" b="1" dirty="0"/>
              <a:t>Bireysel Başvuru </a:t>
            </a:r>
            <a:endParaRPr lang="tr-TR" dirty="0"/>
          </a:p>
          <a:p>
            <a:r>
              <a:rPr lang="tr-TR" dirty="0"/>
              <a:t>Bireysel veya Kurumsal Başvuru yapmak üzere; MEBBİS kullanıcılarının giriş yapabileceği ekran. </a:t>
            </a:r>
          </a:p>
          <a:p>
            <a:r>
              <a:rPr lang="tr-TR" dirty="0"/>
              <a:t>MEBBİS kullanıcı adı ve şifreleri ile giriş yapabilecektir. MEBBİS kullanıcıları haricindekiler bu ekrandan başvuru yapamayacaklardır. </a:t>
            </a:r>
          </a:p>
        </p:txBody>
      </p:sp>
      <p:pic>
        <p:nvPicPr>
          <p:cNvPr id="7170" name="Picture 2"/>
          <p:cNvPicPr>
            <a:picLocks noChangeAspect="1" noChangeArrowheads="1"/>
          </p:cNvPicPr>
          <p:nvPr/>
        </p:nvPicPr>
        <p:blipFill>
          <a:blip r:embed="rId2">
            <a:clrChange>
              <a:clrFrom>
                <a:srgbClr val="F6F6F6"/>
              </a:clrFrom>
              <a:clrTo>
                <a:srgbClr val="F6F6F6">
                  <a:alpha val="0"/>
                </a:srgbClr>
              </a:clrTo>
            </a:clrChange>
            <a:lum bright="-20000" contrast="40000"/>
            <a:extLst>
              <a:ext uri="{28A0092B-C50C-407E-A947-70E740481C1C}">
                <a14:useLocalDpi xmlns:a14="http://schemas.microsoft.com/office/drawing/2010/main" val="0"/>
              </a:ext>
            </a:extLst>
          </a:blip>
          <a:srcRect/>
          <a:stretch>
            <a:fillRect/>
          </a:stretch>
        </p:blipFill>
        <p:spPr bwMode="auto">
          <a:xfrm>
            <a:off x="467544" y="476672"/>
            <a:ext cx="1512168" cy="153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6224" y="2204864"/>
            <a:ext cx="3375780" cy="4365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Resim 7"/>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2013798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2682" y="257636"/>
            <a:ext cx="4400940" cy="5043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Dikdörtgen 4"/>
          <p:cNvSpPr/>
          <p:nvPr/>
        </p:nvSpPr>
        <p:spPr>
          <a:xfrm>
            <a:off x="6300192" y="73971"/>
            <a:ext cx="1961563" cy="369332"/>
          </a:xfrm>
          <a:prstGeom prst="rect">
            <a:avLst/>
          </a:prstGeom>
        </p:spPr>
        <p:txBody>
          <a:bodyPr wrap="none">
            <a:spAutoFit/>
          </a:bodyPr>
          <a:lstStyle/>
          <a:p>
            <a:r>
              <a:rPr lang="tr-TR" b="1" dirty="0"/>
              <a:t>Kurumsal Başvuru </a:t>
            </a:r>
            <a:endParaRPr lang="tr-TR" dirty="0"/>
          </a:p>
        </p:txBody>
      </p:sp>
      <p:sp>
        <p:nvSpPr>
          <p:cNvPr id="4" name="Dikdörtgen 3"/>
          <p:cNvSpPr/>
          <p:nvPr/>
        </p:nvSpPr>
        <p:spPr>
          <a:xfrm>
            <a:off x="5508104" y="620688"/>
            <a:ext cx="3384376" cy="2031325"/>
          </a:xfrm>
          <a:prstGeom prst="rect">
            <a:avLst/>
          </a:prstGeom>
        </p:spPr>
        <p:txBody>
          <a:bodyPr wrap="square">
            <a:spAutoFit/>
          </a:bodyPr>
          <a:lstStyle/>
          <a:p>
            <a:r>
              <a:rPr lang="tr-TR" dirty="0"/>
              <a:t>Kurumsal Başvuru için ilgili alan seçilerek </a:t>
            </a:r>
            <a:r>
              <a:rPr lang="tr-TR" b="1" dirty="0"/>
              <a:t>Kurumun </a:t>
            </a:r>
            <a:r>
              <a:rPr lang="tr-TR" dirty="0"/>
              <a:t>MEBBİS şifresi ile giriş yapılabilecektir. Açıklamaları okuduğunu ve şartları kabul ettiğini onaylayarak Kurumsal Kullanıcı Girişi tıklanacaktır. </a:t>
            </a:r>
          </a:p>
        </p:txBody>
      </p:sp>
      <p:pic>
        <p:nvPicPr>
          <p:cNvPr id="7" name="Resim 6"/>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72499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1265" y="260648"/>
            <a:ext cx="8445191" cy="453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Resim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269837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260648"/>
            <a:ext cx="8280920" cy="4186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Resim 2"/>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332185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2" y="280989"/>
            <a:ext cx="8690118" cy="4876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Resim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1572558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3555"/>
            <a:ext cx="8640000" cy="4607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Resim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40540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7"/>
            <a:ext cx="8136904" cy="2862322"/>
          </a:xfrm>
          <a:prstGeom prst="rect">
            <a:avLst/>
          </a:prstGeom>
        </p:spPr>
        <p:txBody>
          <a:bodyPr wrap="square">
            <a:spAutoFit/>
          </a:bodyPr>
          <a:lstStyle/>
          <a:p>
            <a:r>
              <a:rPr lang="tr-TR" dirty="0" smtClean="0"/>
              <a:t>                                </a:t>
            </a:r>
          </a:p>
          <a:p>
            <a:r>
              <a:rPr lang="tr-TR" dirty="0" smtClean="0"/>
              <a:t>                           </a:t>
            </a:r>
          </a:p>
          <a:p>
            <a:r>
              <a:rPr lang="tr-TR" dirty="0"/>
              <a:t>	</a:t>
            </a:r>
            <a:r>
              <a:rPr lang="tr-TR" dirty="0" smtClean="0"/>
              <a:t>	 butonu </a:t>
            </a:r>
            <a:r>
              <a:rPr lang="tr-TR" dirty="0"/>
              <a:t>tıklanarak sıra ile </a:t>
            </a:r>
            <a:r>
              <a:rPr lang="tr-TR" b="1" dirty="0"/>
              <a:t>Çalışmanın Uygulandığı Kurum </a:t>
            </a:r>
            <a:r>
              <a:rPr lang="tr-TR" dirty="0"/>
              <a:t>(e posta, telefon, adres)</a:t>
            </a:r>
            <a:r>
              <a:rPr lang="tr-TR" b="1" dirty="0"/>
              <a:t>, Proje Ekibi </a:t>
            </a:r>
            <a:r>
              <a:rPr lang="tr-TR" dirty="0"/>
              <a:t>(en fazla 5 üye girişi yapılabilecektir) ve </a:t>
            </a:r>
            <a:r>
              <a:rPr lang="tr-TR" b="1" dirty="0"/>
              <a:t>Proje Bilgileri </a:t>
            </a:r>
            <a:r>
              <a:rPr lang="tr-TR" dirty="0"/>
              <a:t>(adı, amacı, konusu, kategorisi, başlama ve bitiş tarihi, elde edilen sonuçlar) ilgili alanlara doldurulmalıdır. Çalışmanın raporu, başvuru yapılan bilgisayarda önceden (</a:t>
            </a:r>
            <a:r>
              <a:rPr lang="tr-TR" dirty="0" err="1"/>
              <a:t>pdf</a:t>
            </a:r>
            <a:r>
              <a:rPr lang="tr-TR" dirty="0"/>
              <a:t>) olarak kaydedilerek, proje bilgileri bölümünden yükle butonu tıklanarak sisteme yüklenmelidir. </a:t>
            </a:r>
          </a:p>
          <a:p>
            <a:r>
              <a:rPr lang="tr-TR" dirty="0"/>
              <a:t>Başvuru sırasında yapılan ekle, güncelle, sil, başvuruyu tamamla, kaydet, vazgeç gibi tüm fonksiyonlar bireysel başvuruda olduğu gibidir. </a:t>
            </a:r>
          </a:p>
        </p:txBody>
      </p:sp>
      <p:pic>
        <p:nvPicPr>
          <p:cNvPr id="133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5970" y="650162"/>
            <a:ext cx="1137718" cy="50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3986" y="3429000"/>
            <a:ext cx="17430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286000" y="3434266"/>
            <a:ext cx="6030416" cy="2031325"/>
          </a:xfrm>
          <a:prstGeom prst="rect">
            <a:avLst/>
          </a:prstGeom>
        </p:spPr>
        <p:txBody>
          <a:bodyPr wrap="square">
            <a:spAutoFit/>
          </a:bodyPr>
          <a:lstStyle/>
          <a:p>
            <a:r>
              <a:rPr lang="tr-TR" dirty="0"/>
              <a:t>Kişi ya da kurumun onayladığı başvurulara sistem otomatik olarak numara vermektedir. Bu başvuruların sayısı ve sistemin verdiği numara ile çalışmanın adı sol sütunda liste halinde sıralanmaktadır. Başvurusu tamamlanmış çalışmalar yeşil renkte, tamamlanmamış çalışmalar mavi renkte sıralanmıştır. Mouse ile ilgili çalışmanın üzerine gidilerek listedeki çalışmaların hangi kategoriye ait olduğu görülebilir. </a:t>
            </a:r>
          </a:p>
        </p:txBody>
      </p:sp>
      <p:pic>
        <p:nvPicPr>
          <p:cNvPr id="7" name="Resim 6"/>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285781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4" name="Dikdörtgen 3"/>
          <p:cNvSpPr/>
          <p:nvPr/>
        </p:nvSpPr>
        <p:spPr>
          <a:xfrm>
            <a:off x="539552" y="332656"/>
            <a:ext cx="7848872" cy="2862322"/>
          </a:xfrm>
          <a:prstGeom prst="rect">
            <a:avLst/>
          </a:prstGeom>
        </p:spPr>
        <p:txBody>
          <a:bodyPr wrap="square">
            <a:spAutoFit/>
          </a:bodyPr>
          <a:lstStyle/>
          <a:p>
            <a:r>
              <a:rPr lang="tr-TR" b="1" dirty="0"/>
              <a:t>Raporun Biçimsel Düzeni</a:t>
            </a:r>
            <a:endParaRPr lang="tr-TR" dirty="0"/>
          </a:p>
          <a:p>
            <a:pPr lvl="0"/>
            <a:r>
              <a:rPr lang="tr-TR" dirty="0"/>
              <a:t>Times New Roman, 11 punto, 1,15 satır aralığı kullanılacaktır.</a:t>
            </a:r>
          </a:p>
          <a:p>
            <a:pPr lvl="0"/>
            <a:r>
              <a:rPr lang="tr-TR" dirty="0"/>
              <a:t>Paragraf başları soldan girintili, paragraflar iki yana yaslı, tek sütun biçimde düzenlenecektir.</a:t>
            </a:r>
          </a:p>
          <a:p>
            <a:pPr lvl="0"/>
            <a:r>
              <a:rPr lang="tr-TR" dirty="0"/>
              <a:t>Başlıklar aşağıdaki metinde yer aldığı gibi olacak, başlıklardan sonra boşluk bırakılmayacaktır. Belirtilenler dışında başlık eklenmeyecektir.</a:t>
            </a:r>
          </a:p>
          <a:p>
            <a:pPr lvl="0"/>
            <a:r>
              <a:rPr lang="tr-TR" dirty="0"/>
              <a:t>Sayfa yapısı Word menüsünden </a:t>
            </a:r>
            <a:r>
              <a:rPr lang="tr-TR" i="1" dirty="0"/>
              <a:t>Normal</a:t>
            </a:r>
            <a:r>
              <a:rPr lang="tr-TR" dirty="0"/>
              <a:t> olarak ayarlanacaktır.</a:t>
            </a:r>
          </a:p>
          <a:p>
            <a:pPr lvl="0"/>
            <a:r>
              <a:rPr lang="tr-TR" dirty="0"/>
              <a:t>Metin içerisinde metnin görsel bütünlüğünü ve anlatımın akışını bozmayacak biçimde resimlere yer verilebilir.</a:t>
            </a:r>
          </a:p>
          <a:p>
            <a:pPr lvl="0"/>
            <a:r>
              <a:rPr lang="tr-TR" dirty="0"/>
              <a:t>Metin, </a:t>
            </a:r>
            <a:r>
              <a:rPr lang="tr-TR" u="sng" dirty="0"/>
              <a:t>tüm bölümleri dâhil</a:t>
            </a:r>
            <a:r>
              <a:rPr lang="tr-TR" dirty="0"/>
              <a:t>, en fazla 8 sayfa olacaktır.</a:t>
            </a:r>
          </a:p>
        </p:txBody>
      </p:sp>
    </p:spTree>
    <p:extLst>
      <p:ext uri="{BB962C8B-B14F-4D97-AF65-F5344CB8AC3E}">
        <p14:creationId xmlns:p14="http://schemas.microsoft.com/office/powerpoint/2010/main" val="326744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2" name="Dikdörtgen 1"/>
          <p:cNvSpPr/>
          <p:nvPr/>
        </p:nvSpPr>
        <p:spPr>
          <a:xfrm>
            <a:off x="683567" y="335846"/>
            <a:ext cx="7844585" cy="3970318"/>
          </a:xfrm>
          <a:prstGeom prst="rect">
            <a:avLst/>
          </a:prstGeom>
        </p:spPr>
        <p:txBody>
          <a:bodyPr wrap="square">
            <a:spAutoFit/>
          </a:bodyPr>
          <a:lstStyle/>
          <a:p>
            <a:r>
              <a:rPr lang="tr-TR" b="1" dirty="0"/>
              <a:t>BAŞLIK……</a:t>
            </a:r>
            <a:endParaRPr lang="tr-TR" dirty="0"/>
          </a:p>
          <a:p>
            <a:r>
              <a:rPr lang="tr-TR" b="1" dirty="0"/>
              <a:t> </a:t>
            </a:r>
            <a:endParaRPr lang="tr-TR" dirty="0"/>
          </a:p>
          <a:p>
            <a:r>
              <a:rPr lang="tr-TR" dirty="0"/>
              <a:t> 	Metin başlığı çarpıcı ve özgün olarak düzenlenmelidir. </a:t>
            </a:r>
          </a:p>
          <a:p>
            <a:r>
              <a:rPr lang="tr-TR" b="1" dirty="0"/>
              <a:t> </a:t>
            </a:r>
            <a:endParaRPr lang="tr-TR" dirty="0"/>
          </a:p>
          <a:p>
            <a:pPr lvl="0"/>
            <a:r>
              <a:rPr lang="tr-TR" b="1" dirty="0" smtClean="0"/>
              <a:t>1- Giriş</a:t>
            </a:r>
            <a:endParaRPr lang="tr-TR" dirty="0"/>
          </a:p>
          <a:p>
            <a:r>
              <a:rPr lang="tr-TR" dirty="0"/>
              <a:t>Bu bölümde çalışmaya neden ihtiyaç duyulduğu ve çalışma fikrinin nasıl oluştuğu anlatılacaktır. Çalışma konusu ile ilgili eğitim literatüründe yer alan kuramsal bilgilere, benzer çalışmalara değinilecek, çalışmanın özgünlüğü ile ilgili bilgilere sade bir şekilde değinilecektir. Abartılı ifadelerden kaçınılmalıdır. Örneğin; “</a:t>
            </a:r>
            <a:r>
              <a:rPr lang="tr-TR" i="1" dirty="0"/>
              <a:t>Bu konuda Türkiye’de daha önce yapılmış çalışma yoktur</a:t>
            </a:r>
            <a:r>
              <a:rPr lang="tr-TR" dirty="0"/>
              <a:t>” ifadesi yerine “</a:t>
            </a:r>
            <a:r>
              <a:rPr lang="tr-TR" i="1" dirty="0"/>
              <a:t>Türkiye’de bu konuda daha önce yapılmış bir çalışmaya rastlanmamıştır</a:t>
            </a:r>
            <a:r>
              <a:rPr lang="tr-TR" dirty="0"/>
              <a:t>” ifadesi daha uygun olacaktır. Bu kısım bir sayfayı geçmemelidir. Aşağıdaki alt bölümlerden oluşmalıdır:</a:t>
            </a:r>
          </a:p>
          <a:p>
            <a:r>
              <a:rPr lang="tr-TR" i="1" dirty="0"/>
              <a:t>1.1. Çalışmanın özgünlüğü </a:t>
            </a:r>
            <a:endParaRPr lang="tr-TR" dirty="0"/>
          </a:p>
          <a:p>
            <a:r>
              <a:rPr lang="tr-TR" i="1" dirty="0"/>
              <a:t>1.2. Çalışmaya neden ihtiyaç duyulduğu </a:t>
            </a:r>
            <a:endParaRPr lang="tr-TR" dirty="0"/>
          </a:p>
        </p:txBody>
      </p:sp>
    </p:spTree>
    <p:extLst>
      <p:ext uri="{BB962C8B-B14F-4D97-AF65-F5344CB8AC3E}">
        <p14:creationId xmlns:p14="http://schemas.microsoft.com/office/powerpoint/2010/main" val="371512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6" name="Dikdörtgen 5"/>
          <p:cNvSpPr/>
          <p:nvPr/>
        </p:nvSpPr>
        <p:spPr>
          <a:xfrm>
            <a:off x="611560" y="1305342"/>
            <a:ext cx="7776864" cy="3139321"/>
          </a:xfrm>
          <a:prstGeom prst="rect">
            <a:avLst/>
          </a:prstGeom>
        </p:spPr>
        <p:txBody>
          <a:bodyPr wrap="square">
            <a:spAutoFit/>
          </a:bodyPr>
          <a:lstStyle/>
          <a:p>
            <a:pPr lvl="0"/>
            <a:r>
              <a:rPr lang="tr-TR" b="1" dirty="0" smtClean="0"/>
              <a:t>2- Problem </a:t>
            </a:r>
            <a:r>
              <a:rPr lang="tr-TR" b="1" dirty="0"/>
              <a:t>Durumu</a:t>
            </a:r>
            <a:endParaRPr lang="tr-TR" dirty="0"/>
          </a:p>
          <a:p>
            <a:r>
              <a:rPr lang="tr-TR" dirty="0"/>
              <a:t>En fazla 5-6 cümle ile çalışmanın problem durumundan bahsedilecektir</a:t>
            </a:r>
          </a:p>
          <a:p>
            <a:r>
              <a:rPr lang="tr-TR" dirty="0"/>
              <a:t> </a:t>
            </a:r>
          </a:p>
          <a:p>
            <a:pPr lvl="0"/>
            <a:r>
              <a:rPr lang="tr-TR" b="1" dirty="0" smtClean="0"/>
              <a:t>3- Çalışmanın </a:t>
            </a:r>
            <a:r>
              <a:rPr lang="tr-TR" b="1" dirty="0"/>
              <a:t>Amaç ve Hedefleri </a:t>
            </a:r>
            <a:endParaRPr lang="tr-TR" dirty="0"/>
          </a:p>
          <a:p>
            <a:r>
              <a:rPr lang="tr-TR" dirty="0"/>
              <a:t>Amaç ifadesinde çalışmanın tamamlanması ile ulaşılmak istenen sonuç, hedef ifadelerinde ise bunu gerçekleştirmek için gerçekleştirilmesi gereken alt amaçlar olmalıdır. Hedefler mümkün olduğunca sayısal olarak, zaman sınırlı belirlenmelidir. Aşağıdaki alt bölümlerden oluşmalıdır:</a:t>
            </a:r>
          </a:p>
          <a:p>
            <a:r>
              <a:rPr lang="tr-TR" i="1" dirty="0"/>
              <a:t> 3.1. Çalışmanın amacı </a:t>
            </a:r>
            <a:endParaRPr lang="tr-TR" dirty="0"/>
          </a:p>
          <a:p>
            <a:r>
              <a:rPr lang="tr-TR" i="1" dirty="0"/>
              <a:t> </a:t>
            </a:r>
            <a:r>
              <a:rPr lang="tr-TR" i="1" dirty="0" smtClean="0"/>
              <a:t>3.2</a:t>
            </a:r>
            <a:r>
              <a:rPr lang="tr-TR" i="1" dirty="0"/>
              <a:t>. Çalışmanın hedefleri</a:t>
            </a:r>
            <a:endParaRPr lang="tr-TR" dirty="0"/>
          </a:p>
          <a:p>
            <a:r>
              <a:rPr lang="tr-TR" dirty="0"/>
              <a:t> </a:t>
            </a:r>
          </a:p>
        </p:txBody>
      </p:sp>
    </p:spTree>
    <p:extLst>
      <p:ext uri="{BB962C8B-B14F-4D97-AF65-F5344CB8AC3E}">
        <p14:creationId xmlns:p14="http://schemas.microsoft.com/office/powerpoint/2010/main" val="359901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568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4" name="Dikdörtgen 3"/>
          <p:cNvSpPr/>
          <p:nvPr/>
        </p:nvSpPr>
        <p:spPr>
          <a:xfrm>
            <a:off x="539551" y="332656"/>
            <a:ext cx="7988601" cy="2862322"/>
          </a:xfrm>
          <a:prstGeom prst="rect">
            <a:avLst/>
          </a:prstGeom>
        </p:spPr>
        <p:txBody>
          <a:bodyPr wrap="square">
            <a:spAutoFit/>
          </a:bodyPr>
          <a:lstStyle/>
          <a:p>
            <a:pPr lvl="0"/>
            <a:r>
              <a:rPr lang="tr-TR" b="1" dirty="0" smtClean="0"/>
              <a:t>4- Yöntem </a:t>
            </a:r>
            <a:r>
              <a:rPr lang="tr-TR" b="1" dirty="0"/>
              <a:t>ve Plan</a:t>
            </a:r>
            <a:endParaRPr lang="tr-TR" dirty="0"/>
          </a:p>
          <a:p>
            <a:r>
              <a:rPr lang="tr-TR" dirty="0"/>
              <a:t> </a:t>
            </a:r>
          </a:p>
          <a:p>
            <a:r>
              <a:rPr lang="tr-TR" i="1" dirty="0"/>
              <a:t>4.1. Yöntem</a:t>
            </a:r>
            <a:endParaRPr lang="tr-TR" dirty="0"/>
          </a:p>
          <a:p>
            <a:r>
              <a:rPr lang="tr-TR" dirty="0"/>
              <a:t>Uygulanan yöntemlerden kısaca bahsedilecektir.</a:t>
            </a:r>
          </a:p>
          <a:p>
            <a:r>
              <a:rPr lang="tr-TR" dirty="0"/>
              <a:t>Çalışma kapsamında ……yöntemlerinden yararlanılmıştır. Yöntemlerden nasıl yararlanıldığı açıklanmalıdır.</a:t>
            </a:r>
          </a:p>
          <a:p>
            <a:r>
              <a:rPr lang="tr-TR" i="1" dirty="0"/>
              <a:t>4.2. Plan </a:t>
            </a:r>
            <a:endParaRPr lang="tr-TR" dirty="0"/>
          </a:p>
          <a:p>
            <a:r>
              <a:rPr lang="tr-TR" dirty="0"/>
              <a:t>Çalışma planı, zaman çizelgesi, görev dağılımı, hangi faaliyetlerin nasıl belirlendiği gibi hususlar tablolardan yararlanarak açıklanacaktır. Aşağıdaki tablo örnek olarak sunulmuş olup geliştirebilir niteliktedir.</a:t>
            </a:r>
          </a:p>
        </p:txBody>
      </p:sp>
      <p:graphicFrame>
        <p:nvGraphicFramePr>
          <p:cNvPr id="5" name="Tablo 4"/>
          <p:cNvGraphicFramePr>
            <a:graphicFrameLocks noGrp="1"/>
          </p:cNvGraphicFramePr>
          <p:nvPr>
            <p:extLst>
              <p:ext uri="{D42A27DB-BD31-4B8C-83A1-F6EECF244321}">
                <p14:modId xmlns:p14="http://schemas.microsoft.com/office/powerpoint/2010/main" val="1856301776"/>
              </p:ext>
            </p:extLst>
          </p:nvPr>
        </p:nvGraphicFramePr>
        <p:xfrm>
          <a:off x="755576" y="3356992"/>
          <a:ext cx="7772576" cy="1944216"/>
        </p:xfrm>
        <a:graphic>
          <a:graphicData uri="http://schemas.openxmlformats.org/drawingml/2006/table">
            <a:tbl>
              <a:tblPr firstRow="1" firstCol="1" bandRow="1">
                <a:tableStyleId>{5C22544A-7EE6-4342-B048-85BDC9FD1C3A}</a:tableStyleId>
              </a:tblPr>
              <a:tblGrid>
                <a:gridCol w="1185915"/>
                <a:gridCol w="1448935"/>
                <a:gridCol w="1185915"/>
                <a:gridCol w="1712885"/>
                <a:gridCol w="2238926"/>
              </a:tblGrid>
              <a:tr h="486054">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Başlama tarihi</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Bitiş tarihi</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Sorumlu</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Açıklamalar </a:t>
                      </a:r>
                      <a:endParaRPr lang="tr-TR" sz="1100">
                        <a:effectLst/>
                        <a:latin typeface="Calibri"/>
                        <a:ea typeface="Calibri"/>
                        <a:cs typeface="Times New Roman"/>
                      </a:endParaRPr>
                    </a:p>
                  </a:txBody>
                  <a:tcPr marL="68580" marR="68580" marT="0" marB="0"/>
                </a:tc>
              </a:tr>
              <a:tr h="486054">
                <a:tc>
                  <a:txBody>
                    <a:bodyPr/>
                    <a:lstStyle/>
                    <a:p>
                      <a:pPr algn="just">
                        <a:lnSpc>
                          <a:spcPct val="115000"/>
                        </a:lnSpc>
                        <a:spcAft>
                          <a:spcPts val="0"/>
                        </a:spcAft>
                      </a:pPr>
                      <a:r>
                        <a:rPr lang="tr-TR" sz="1100">
                          <a:effectLst/>
                        </a:rPr>
                        <a:t>Faaliyet-1</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r>
              <a:tr h="486054">
                <a:tc>
                  <a:txBody>
                    <a:bodyPr/>
                    <a:lstStyle/>
                    <a:p>
                      <a:pPr algn="just">
                        <a:lnSpc>
                          <a:spcPct val="115000"/>
                        </a:lnSpc>
                        <a:spcAft>
                          <a:spcPts val="0"/>
                        </a:spcAft>
                      </a:pPr>
                      <a:r>
                        <a:rPr lang="tr-TR" sz="1100">
                          <a:effectLst/>
                        </a:rPr>
                        <a:t>Faaliyet-2</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r>
              <a:tr h="486054">
                <a:tc>
                  <a:txBody>
                    <a:bodyPr/>
                    <a:lstStyle/>
                    <a:p>
                      <a:pPr algn="just">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52815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2" name="Dikdörtgen 1"/>
          <p:cNvSpPr/>
          <p:nvPr/>
        </p:nvSpPr>
        <p:spPr>
          <a:xfrm>
            <a:off x="251520" y="247309"/>
            <a:ext cx="8640960" cy="5509200"/>
          </a:xfrm>
          <a:prstGeom prst="rect">
            <a:avLst/>
          </a:prstGeom>
        </p:spPr>
        <p:txBody>
          <a:bodyPr wrap="square">
            <a:spAutoFit/>
          </a:bodyPr>
          <a:lstStyle/>
          <a:p>
            <a:pPr lvl="0"/>
            <a:r>
              <a:rPr lang="tr-TR" sz="1600" b="1" dirty="0" smtClean="0"/>
              <a:t>5- Uygulama</a:t>
            </a:r>
            <a:endParaRPr lang="tr-TR" sz="1600" dirty="0"/>
          </a:p>
          <a:p>
            <a:r>
              <a:rPr lang="tr-TR" sz="1600" dirty="0"/>
              <a:t>Gerçekleştirilen uygulamalar akıcı bir anlatımla, çalışma planına uygun biçimde kronolojik olarak açıklanacaktır. Uygulamanın nasıl izlendiği ve değerlendirildiği ve izleme-değerlendirme sonuçlarından nasıl yararlanıldığı açıklanacaktır.</a:t>
            </a:r>
          </a:p>
          <a:p>
            <a:r>
              <a:rPr lang="tr-TR" sz="1600" i="1" dirty="0"/>
              <a:t> 5.1. Çalışmanın uygulanması</a:t>
            </a:r>
            <a:endParaRPr lang="tr-TR" sz="1600" dirty="0"/>
          </a:p>
          <a:p>
            <a:r>
              <a:rPr lang="tr-TR" sz="1600" i="1" dirty="0"/>
              <a:t> 5.2. İzleme ve değerlendirme </a:t>
            </a:r>
            <a:r>
              <a:rPr lang="tr-TR" sz="1600" dirty="0" smtClean="0"/>
              <a:t>   </a:t>
            </a:r>
            <a:endParaRPr lang="tr-TR" sz="1600" dirty="0"/>
          </a:p>
          <a:p>
            <a:pPr lvl="0"/>
            <a:r>
              <a:rPr lang="tr-TR" sz="1600" b="1" dirty="0" smtClean="0"/>
              <a:t>6- Sonuçlar</a:t>
            </a:r>
            <a:endParaRPr lang="tr-TR" sz="1600" dirty="0"/>
          </a:p>
          <a:p>
            <a:r>
              <a:rPr lang="tr-TR" sz="1600" i="1" dirty="0"/>
              <a:t>6.1.Paydaşlara sağlanan katkılar, amaç ve hedeflere ulaşma düzeyi</a:t>
            </a:r>
            <a:endParaRPr lang="tr-TR" sz="1600" dirty="0"/>
          </a:p>
          <a:p>
            <a:r>
              <a:rPr lang="tr-TR" sz="1600" dirty="0"/>
              <a:t>Öğrenci, öğretmen, veli, idareci ve diğer paydaşlara sağlanan katkı ve faydalardan bahsedilecektir. Sayısal verilerden yararlanılmalı ve somut ifadeler kullanılmalıdır. Başlangıçta ortaya konan amaç ve hedeflere baz alınarak bunlara hangi düzeyde ulaşıldığı sayısal veriler ifadelerle belirtilmelidir. Örneğin; </a:t>
            </a:r>
          </a:p>
          <a:p>
            <a:r>
              <a:rPr lang="tr-TR" sz="1600" dirty="0"/>
              <a:t>……</a:t>
            </a:r>
            <a:r>
              <a:rPr lang="tr-TR" sz="1600" dirty="0" err="1"/>
              <a:t>nolu</a:t>
            </a:r>
            <a:r>
              <a:rPr lang="tr-TR" sz="1600" dirty="0"/>
              <a:t> hedefe ulaşılmış belirtilen …… faaliyetler gerçekleştirilmiştir.</a:t>
            </a:r>
          </a:p>
          <a:p>
            <a:r>
              <a:rPr lang="tr-TR" sz="1600" dirty="0"/>
              <a:t>Ya da; </a:t>
            </a:r>
          </a:p>
          <a:p>
            <a:r>
              <a:rPr lang="tr-TR" sz="1600" dirty="0"/>
              <a:t>Örnek; “Öğrenci devamsızlık oranı %23’ten %17’ye düşmüştür”, “Matematik dersi not ortalaması 74’ten 81’e yükselmiştir” gibi ifadelerden mümkün olduğunca yararlanılmalıdır.</a:t>
            </a:r>
          </a:p>
          <a:p>
            <a:r>
              <a:rPr lang="tr-TR" sz="1600" dirty="0"/>
              <a:t> </a:t>
            </a:r>
          </a:p>
          <a:p>
            <a:r>
              <a:rPr lang="tr-TR" sz="1600" i="1" dirty="0"/>
              <a:t>6.2. Sürdürülebilirlik ve Yaygınlaştırılabilirlik</a:t>
            </a:r>
            <a:endParaRPr lang="tr-TR" sz="1600" dirty="0"/>
          </a:p>
          <a:p>
            <a:r>
              <a:rPr lang="tr-TR" sz="1600" dirty="0"/>
              <a:t>Çalışmanın diğer okul kurumlar için model olabilirliği ve yerel ya da ulusal geneline yaygınlaştırılabilirliğinden bahsedilecektir</a:t>
            </a:r>
            <a:r>
              <a:rPr lang="tr-TR" sz="1600" dirty="0" smtClean="0"/>
              <a:t>.</a:t>
            </a:r>
            <a:r>
              <a:rPr lang="tr-TR" sz="1600" b="1" dirty="0"/>
              <a:t> </a:t>
            </a:r>
            <a:endParaRPr lang="tr-TR" sz="1600" dirty="0"/>
          </a:p>
          <a:p>
            <a:r>
              <a:rPr lang="tr-TR" sz="1600" b="1" dirty="0"/>
              <a:t> </a:t>
            </a:r>
            <a:endParaRPr lang="tr-TR" sz="1600" dirty="0"/>
          </a:p>
          <a:p>
            <a:r>
              <a:rPr lang="tr-TR" sz="1600" b="1" dirty="0" smtClean="0"/>
              <a:t>Genelge’ de </a:t>
            </a:r>
            <a:r>
              <a:rPr lang="tr-TR" sz="1600" b="1" dirty="0"/>
              <a:t>yer alan hükümleri okudum; kabul, beyan ve taahhüt ediyorum.</a:t>
            </a:r>
            <a:endParaRPr lang="tr-TR" sz="1600" dirty="0"/>
          </a:p>
          <a:p>
            <a:r>
              <a:rPr lang="tr-TR" sz="1600" dirty="0"/>
              <a:t> </a:t>
            </a:r>
          </a:p>
        </p:txBody>
      </p:sp>
    </p:spTree>
    <p:extLst>
      <p:ext uri="{BB962C8B-B14F-4D97-AF65-F5344CB8AC3E}">
        <p14:creationId xmlns:p14="http://schemas.microsoft.com/office/powerpoint/2010/main" val="985052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520" y="4149080"/>
            <a:ext cx="8064896" cy="2185214"/>
          </a:xfrm>
          <a:prstGeom prst="rect">
            <a:avLst/>
          </a:prstGeom>
          <a:noFill/>
        </p:spPr>
        <p:txBody>
          <a:bodyPr wrap="square" rtlCol="0">
            <a:spAutoFit/>
          </a:bodyPr>
          <a:lstStyle/>
          <a:p>
            <a:pPr algn="ctr"/>
            <a:r>
              <a:rPr lang="tr-TR" b="1" dirty="0" smtClean="0"/>
              <a:t>ÇORUM </a:t>
            </a:r>
          </a:p>
          <a:p>
            <a:pPr algn="ctr"/>
            <a:r>
              <a:rPr lang="tr-TR" b="1" dirty="0" smtClean="0"/>
              <a:t>İL MİLLİ EĞİTİM MÜDÜRLÜĞÜ </a:t>
            </a:r>
          </a:p>
          <a:p>
            <a:pPr algn="ctr"/>
            <a:r>
              <a:rPr lang="tr-TR" b="1" dirty="0" smtClean="0"/>
              <a:t>ARGE BİRİMİ</a:t>
            </a:r>
          </a:p>
          <a:p>
            <a:pPr algn="ctr"/>
            <a:r>
              <a:rPr lang="tr-TR" b="1" dirty="0" smtClean="0"/>
              <a:t>0364 224 02 01-208  </a:t>
            </a:r>
            <a:endParaRPr lang="tr-TR" b="1" dirty="0"/>
          </a:p>
          <a:p>
            <a:r>
              <a:rPr lang="tr-TR" b="1" dirty="0" smtClean="0"/>
              <a:t>                                                            </a:t>
            </a:r>
            <a:r>
              <a:rPr lang="tr-TR" b="1" dirty="0" err="1" smtClean="0"/>
              <a:t>corummem.arge</a:t>
            </a:r>
            <a:endParaRPr lang="tr-TR" b="1" dirty="0" smtClean="0"/>
          </a:p>
          <a:p>
            <a:pPr algn="ctr"/>
            <a:r>
              <a:rPr lang="tr-TR" sz="2800" b="1" dirty="0" smtClean="0">
                <a:solidFill>
                  <a:schemeClr val="accent2">
                    <a:lumMod val="75000"/>
                  </a:schemeClr>
                </a:solidFill>
                <a:effectLst>
                  <a:outerShdw blurRad="38100" dist="38100" dir="2700000" algn="tl">
                    <a:srgbClr val="000000">
                      <a:alpha val="43137"/>
                    </a:srgbClr>
                  </a:outerShdw>
                </a:effectLst>
              </a:rPr>
              <a:t>http//corumarge.mebgov.tr</a:t>
            </a:r>
          </a:p>
          <a:p>
            <a:pPr algn="ctr"/>
            <a:endParaRPr lang="tr-TR" b="1" dirty="0"/>
          </a:p>
        </p:txBody>
      </p:sp>
      <p:pic>
        <p:nvPicPr>
          <p:cNvPr id="4" name="Resim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0000" y="476672"/>
            <a:ext cx="3096344" cy="3096344"/>
          </a:xfrm>
          <a:prstGeom prst="rect">
            <a:avLst/>
          </a:prstGeom>
        </p:spPr>
      </p:pic>
      <p:sp>
        <p:nvSpPr>
          <p:cNvPr id="2" name="Akış Çizelgesi: Bağlayıcı 1"/>
          <p:cNvSpPr/>
          <p:nvPr/>
        </p:nvSpPr>
        <p:spPr>
          <a:xfrm>
            <a:off x="3239956" y="5302054"/>
            <a:ext cx="216232" cy="2755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a:t>
            </a:r>
            <a:endParaRPr lang="tr-TR" dirty="0"/>
          </a:p>
        </p:txBody>
      </p:sp>
    </p:spTree>
    <p:extLst>
      <p:ext uri="{BB962C8B-B14F-4D97-AF65-F5344CB8AC3E}">
        <p14:creationId xmlns:p14="http://schemas.microsoft.com/office/powerpoint/2010/main" val="14555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
        <p:nvSpPr>
          <p:cNvPr id="2" name="Dikdörtgen 1"/>
          <p:cNvSpPr/>
          <p:nvPr/>
        </p:nvSpPr>
        <p:spPr>
          <a:xfrm>
            <a:off x="395536" y="335846"/>
            <a:ext cx="8352928" cy="3970318"/>
          </a:xfrm>
          <a:prstGeom prst="rect">
            <a:avLst/>
          </a:prstGeom>
        </p:spPr>
        <p:txBody>
          <a:bodyPr wrap="square">
            <a:spAutoFit/>
          </a:bodyPr>
          <a:lstStyle/>
          <a:p>
            <a:pPr algn="just"/>
            <a:r>
              <a:rPr lang="tr-TR" dirty="0"/>
              <a:t>Eğitim ve öğretim alanında özgün uygulamaların ödüllendirilerek teşvik edilmesi ve paylaşımın sağlanması amacıyla Milli Eğitim Bakanlığımız tarafından “ </a:t>
            </a:r>
            <a:r>
              <a:rPr lang="tr-TR" b="1" dirty="0"/>
              <a:t>Eğitim ve Öğretimde Yenilikçilik Ödülleri”</a:t>
            </a:r>
            <a:r>
              <a:rPr lang="tr-TR" dirty="0"/>
              <a:t> 2015-2016 eğitim ve öğretim yılında gerçekleştirilecektir.</a:t>
            </a:r>
          </a:p>
          <a:p>
            <a:r>
              <a:rPr lang="tr-TR" dirty="0"/>
              <a:t>Eğitim ve Öğretimde Yenilikçilik Ödülleri’ne ilgi Genelge´ de belirtilen koşullara sahip  her tür ve kademedeki eğitim  kurumlarında görev yapan öğretmen ve yöneticiler ile lise ve üstü düzeyde öğrenim gören öğrenciler  başvuru yapabileceklerdir. Başvurular </a:t>
            </a:r>
            <a:r>
              <a:rPr lang="tr-TR" b="1" dirty="0"/>
              <a:t>4 Nisan-4 Mayıs 2016 tarihleri</a:t>
            </a:r>
            <a:r>
              <a:rPr lang="tr-TR" dirty="0"/>
              <a:t> arasında </a:t>
            </a:r>
            <a:r>
              <a:rPr lang="tr-TR" b="1" u="sng" dirty="0">
                <a:hlinkClick r:id="rId4"/>
              </a:rPr>
              <a:t>http://eoyo.meb.gov.tr/Login.aspx</a:t>
            </a:r>
            <a:r>
              <a:rPr lang="tr-TR" dirty="0"/>
              <a:t> adresi üzerinden elektronik ortamda yapılacaktır.</a:t>
            </a:r>
          </a:p>
          <a:p>
            <a:r>
              <a:rPr lang="tr-TR" dirty="0"/>
              <a:t>Elektronik ortamda ve saha ziyareti ile yapılacak olan değerlendirmeler sonucu ödül almaya hak kazanan çalışmalar, bölgesel ve Bakanlık düzeyinde düzenlenecek törenlerle ödüllendirilecektir.</a:t>
            </a:r>
          </a:p>
          <a:p>
            <a:r>
              <a:rPr lang="tr-TR" dirty="0"/>
              <a:t>Eğitim ve Öğretimde Yenilikçilik Ödülleri 5kategoride verilecektir.</a:t>
            </a:r>
          </a:p>
        </p:txBody>
      </p:sp>
    </p:spTree>
    <p:extLst>
      <p:ext uri="{BB962C8B-B14F-4D97-AF65-F5344CB8AC3E}">
        <p14:creationId xmlns:p14="http://schemas.microsoft.com/office/powerpoint/2010/main" val="303993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9782" y="620688"/>
            <a:ext cx="8496944"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110275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560" y="414338"/>
            <a:ext cx="73628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2348880"/>
            <a:ext cx="7358662"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2414093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117659"/>
            <a:ext cx="78105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2863003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476671"/>
            <a:ext cx="8220075" cy="467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1810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6775" y="404664"/>
            <a:ext cx="74104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3803" y="1290489"/>
            <a:ext cx="74104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1117" y="4410075"/>
            <a:ext cx="7772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7448153" y="5431953"/>
            <a:ext cx="1080000" cy="1080000"/>
          </a:xfrm>
          <a:prstGeom prst="rect">
            <a:avLst/>
          </a:prstGeom>
        </p:spPr>
      </p:pic>
    </p:spTree>
    <p:extLst>
      <p:ext uri="{BB962C8B-B14F-4D97-AF65-F5344CB8AC3E}">
        <p14:creationId xmlns:p14="http://schemas.microsoft.com/office/powerpoint/2010/main" val="3789840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6437" y="404664"/>
            <a:ext cx="7704856" cy="2031325"/>
          </a:xfrm>
          <a:prstGeom prst="rect">
            <a:avLst/>
          </a:prstGeom>
        </p:spPr>
        <p:txBody>
          <a:bodyPr wrap="square">
            <a:spAutoFit/>
          </a:bodyPr>
          <a:lstStyle/>
          <a:p>
            <a:r>
              <a:rPr lang="tr-TR" b="1" dirty="0"/>
              <a:t>Başvuru Yöntemi </a:t>
            </a:r>
            <a:endParaRPr lang="tr-TR" dirty="0"/>
          </a:p>
          <a:p>
            <a:r>
              <a:rPr lang="tr-TR" dirty="0"/>
              <a:t>Başvurular bireysel ve kurumsal olarak http://eoyo.meb.gov.tr/Login.aspx adresin üzerinden elektronik ortamda yapılacaktır. </a:t>
            </a:r>
          </a:p>
          <a:p>
            <a:r>
              <a:rPr lang="tr-TR" b="1" dirty="0"/>
              <a:t>Bireysel Başvuru (MEBBİS kullanıcısı olmayan) </a:t>
            </a:r>
            <a:endParaRPr lang="tr-TR" dirty="0"/>
          </a:p>
          <a:p>
            <a:r>
              <a:rPr lang="tr-TR" dirty="0"/>
              <a:t>Başvuran MEB personeli ise MEBBİS kullanıcı şifresi ile öğrenci (lise) veya MEB personeli değil ise T.C Kimlik numarası ile sisteme giriş yapacak, online formlar doldurulacak ve çalışmanın raporu sisteme yüklenecektir. </a:t>
            </a:r>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324" t="902" r="11010" b="4491"/>
          <a:stretch/>
        </p:blipFill>
        <p:spPr bwMode="auto">
          <a:xfrm>
            <a:off x="272955" y="2435989"/>
            <a:ext cx="3146917" cy="40060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3608760" y="2564904"/>
            <a:ext cx="4968517" cy="34563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41293" y="5733256"/>
            <a:ext cx="1080000" cy="1080000"/>
          </a:xfrm>
          <a:prstGeom prst="rect">
            <a:avLst/>
          </a:prstGeom>
        </p:spPr>
      </p:pic>
    </p:spTree>
    <p:extLst>
      <p:ext uri="{BB962C8B-B14F-4D97-AF65-F5344CB8AC3E}">
        <p14:creationId xmlns:p14="http://schemas.microsoft.com/office/powerpoint/2010/main" val="2241317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482</Words>
  <Application>Microsoft Office PowerPoint</Application>
  <PresentationFormat>Ekran Gösterisi (4:3)</PresentationFormat>
  <Paragraphs>94</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  EĞİTİM VE ÖĞRETİMDE  YENİLİKÇİLİK ÖDÜLLERİ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VE ÖĞRETİMDE  YENİLİKÇİLİK ÖDÜLLERİ</dc:title>
  <dc:creator>w7</dc:creator>
  <cp:lastModifiedBy>w7</cp:lastModifiedBy>
  <cp:revision>16</cp:revision>
  <dcterms:created xsi:type="dcterms:W3CDTF">2016-04-04T05:59:00Z</dcterms:created>
  <dcterms:modified xsi:type="dcterms:W3CDTF">2016-04-12T06:09:42Z</dcterms:modified>
</cp:coreProperties>
</file>